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B0604020202020204" pitchFamily="34" charset="0"/>
      <p:regular r:id="rId25"/>
      <p:bold r:id="rId26"/>
      <p:italic r:id="rId27"/>
      <p:boldItalic r:id="rId28"/>
    </p:embeddedFont>
    <p:embeddedFont>
      <p:font typeface="Noto Sans" panose="020B0502040504020204" pitchFamily="34" charset="0"/>
      <p:regular r:id="rId29"/>
    </p:embeddedFont>
    <p:embeddedFont>
      <p:font typeface="Raleway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512">
          <p15:clr>
            <a:srgbClr val="A4A3A4"/>
          </p15:clr>
        </p15:guide>
        <p15:guide id="3" orient="horz" pos="1032">
          <p15:clr>
            <a:srgbClr val="A4A3A4"/>
          </p15:clr>
        </p15:guide>
        <p15:guide id="4" pos="672">
          <p15:clr>
            <a:srgbClr val="A4A3A4"/>
          </p15:clr>
        </p15:guide>
        <p15:guide id="5" pos="7032">
          <p15:clr>
            <a:srgbClr val="A4A3A4"/>
          </p15:clr>
        </p15:guide>
        <p15:guide id="6" pos="3840">
          <p15:clr>
            <a:srgbClr val="A4A3A4"/>
          </p15:clr>
        </p15:guide>
        <p15:guide id="7" pos="768">
          <p15:clr>
            <a:srgbClr val="A4A3A4"/>
          </p15:clr>
        </p15:guide>
        <p15:guide id="8" orient="horz" pos="1560">
          <p15:clr>
            <a:srgbClr val="A4A3A4"/>
          </p15:clr>
        </p15:guide>
        <p15:guide id="9" pos="88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rflu6+puvsL2elbEfFaa/PwE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7512"/>
        <p:guide orient="horz" pos="1032"/>
        <p:guide pos="672"/>
        <p:guide pos="7032"/>
        <p:guide pos="3840"/>
        <p:guide pos="768"/>
        <p:guide orient="horz" pos="1560"/>
        <p:guide pos="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307" name="Google Shape;3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1200" b="1">
                <a:solidFill>
                  <a:srgbClr val="000000"/>
                </a:solidFill>
              </a:rPr>
              <a:t>Physical Presence Test: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200">
                <a:solidFill>
                  <a:srgbClr val="000000"/>
                </a:solidFill>
              </a:rPr>
              <a:t>330 days abroad during </a:t>
            </a:r>
            <a:r>
              <a:rPr lang="en-US" sz="1200" i="1">
                <a:solidFill>
                  <a:srgbClr val="000000"/>
                </a:solidFill>
              </a:rPr>
              <a:t>any</a:t>
            </a:r>
            <a:r>
              <a:rPr lang="en-US" sz="1200">
                <a:solidFill>
                  <a:srgbClr val="000000"/>
                </a:solidFill>
              </a:rPr>
              <a:t> 365</a:t>
            </a:r>
            <a:r>
              <a:rPr lang="en-US" sz="1200">
                <a:solidFill>
                  <a:srgbClr val="3C3C3C"/>
                </a:solidFill>
              </a:rPr>
              <a:t>-</a:t>
            </a:r>
            <a:r>
              <a:rPr lang="en-US" sz="1200">
                <a:solidFill>
                  <a:srgbClr val="000000"/>
                </a:solidFill>
              </a:rPr>
              <a:t>day period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1200" b="1">
                <a:solidFill>
                  <a:srgbClr val="000000"/>
                </a:solidFill>
              </a:rPr>
              <a:t>Bona Fide Residence Test: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200">
                <a:solidFill>
                  <a:srgbClr val="000000"/>
                </a:solidFill>
              </a:rPr>
              <a:t>Reside abroad for at least one full calendar year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200">
                <a:solidFill>
                  <a:srgbClr val="000000"/>
                </a:solidFill>
              </a:rPr>
              <a:t>Pay taxes abroad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200">
                <a:solidFill>
                  <a:srgbClr val="000000"/>
                </a:solidFill>
              </a:rPr>
              <a:t>Permanent residence visa abroad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200">
                <a:solidFill>
                  <a:srgbClr val="000000"/>
                </a:solidFill>
              </a:rPr>
              <a:t>Family abroad with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667870" y="0"/>
            <a:ext cx="115226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3215324" y="2629479"/>
            <a:ext cx="6427695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8"/>
          <p:cNvSpPr>
            <a:spLocks noGrp="1"/>
          </p:cNvSpPr>
          <p:nvPr>
            <p:ph type="pic" idx="2"/>
          </p:nvPr>
        </p:nvSpPr>
        <p:spPr>
          <a:xfrm>
            <a:off x="667870" y="-1"/>
            <a:ext cx="1152413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1790256" y="2891600"/>
            <a:ext cx="9279358" cy="107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9"/>
          <p:cNvSpPr>
            <a:spLocks noGrp="1"/>
          </p:cNvSpPr>
          <p:nvPr>
            <p:ph type="pic" idx="2"/>
          </p:nvPr>
        </p:nvSpPr>
        <p:spPr>
          <a:xfrm>
            <a:off x="3581401" y="2554942"/>
            <a:ext cx="2810436" cy="430305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29"/>
          <p:cNvSpPr>
            <a:spLocks noGrp="1"/>
          </p:cNvSpPr>
          <p:nvPr>
            <p:ph type="pic" idx="3"/>
          </p:nvPr>
        </p:nvSpPr>
        <p:spPr>
          <a:xfrm>
            <a:off x="6485965" y="0"/>
            <a:ext cx="281043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954741" y="394447"/>
            <a:ext cx="3818966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73037" y="1542198"/>
            <a:ext cx="3204882" cy="251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30"/>
          <p:cNvSpPr>
            <a:spLocks noGrp="1"/>
          </p:cNvSpPr>
          <p:nvPr>
            <p:ph type="pic" idx="2"/>
          </p:nvPr>
        </p:nvSpPr>
        <p:spPr>
          <a:xfrm>
            <a:off x="954741" y="0"/>
            <a:ext cx="3079377" cy="45047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30"/>
          <p:cNvSpPr>
            <a:spLocks noGrp="1"/>
          </p:cNvSpPr>
          <p:nvPr>
            <p:ph type="pic" idx="3"/>
          </p:nvPr>
        </p:nvSpPr>
        <p:spPr>
          <a:xfrm>
            <a:off x="4320988" y="2353234"/>
            <a:ext cx="3079377" cy="45047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1331258" y="394447"/>
            <a:ext cx="4545106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31"/>
          <p:cNvSpPr>
            <a:spLocks noGrp="1"/>
          </p:cNvSpPr>
          <p:nvPr>
            <p:ph type="pic" idx="2"/>
          </p:nvPr>
        </p:nvSpPr>
        <p:spPr>
          <a:xfrm>
            <a:off x="8343450" y="0"/>
            <a:ext cx="38404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31"/>
          <p:cNvSpPr>
            <a:spLocks noGrp="1"/>
          </p:cNvSpPr>
          <p:nvPr>
            <p:ph type="pic" idx="3"/>
          </p:nvPr>
        </p:nvSpPr>
        <p:spPr>
          <a:xfrm>
            <a:off x="1425388" y="2393576"/>
            <a:ext cx="8041339" cy="25549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31"/>
          <p:cNvSpPr>
            <a:spLocks noGrp="1"/>
          </p:cNvSpPr>
          <p:nvPr>
            <p:ph type="pic" idx="4"/>
          </p:nvPr>
        </p:nvSpPr>
        <p:spPr>
          <a:xfrm>
            <a:off x="1759291" y="3029054"/>
            <a:ext cx="1280160" cy="12801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>
            <a:spLocks noGrp="1"/>
          </p:cNvSpPr>
          <p:nvPr>
            <p:ph type="pic" idx="2"/>
          </p:nvPr>
        </p:nvSpPr>
        <p:spPr>
          <a:xfrm>
            <a:off x="665179" y="0"/>
            <a:ext cx="11526821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2088028" y="2929295"/>
            <a:ext cx="8681122" cy="99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Raleway"/>
              <a:buNone/>
              <a:defRPr sz="54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3"/>
          <p:cNvSpPr>
            <a:spLocks noGrp="1"/>
          </p:cNvSpPr>
          <p:nvPr>
            <p:ph type="pic" idx="2"/>
          </p:nvPr>
        </p:nvSpPr>
        <p:spPr>
          <a:xfrm>
            <a:off x="667870" y="0"/>
            <a:ext cx="466840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7021713" y="1193230"/>
            <a:ext cx="4676801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954741" y="699745"/>
            <a:ext cx="543107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34"/>
          <p:cNvSpPr>
            <a:spLocks noGrp="1"/>
          </p:cNvSpPr>
          <p:nvPr>
            <p:ph type="pic" idx="2"/>
          </p:nvPr>
        </p:nvSpPr>
        <p:spPr>
          <a:xfrm>
            <a:off x="5219545" y="2876322"/>
            <a:ext cx="2332531" cy="33120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34"/>
          <p:cNvSpPr>
            <a:spLocks noGrp="1"/>
          </p:cNvSpPr>
          <p:nvPr>
            <p:ph type="pic" idx="3"/>
          </p:nvPr>
        </p:nvSpPr>
        <p:spPr>
          <a:xfrm>
            <a:off x="8134471" y="2876321"/>
            <a:ext cx="2332531" cy="33120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34"/>
          <p:cNvSpPr>
            <a:spLocks noGrp="1"/>
          </p:cNvSpPr>
          <p:nvPr>
            <p:ph type="pic" idx="4"/>
          </p:nvPr>
        </p:nvSpPr>
        <p:spPr>
          <a:xfrm>
            <a:off x="2304619" y="2876321"/>
            <a:ext cx="2332531" cy="33120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/>
        </p:nvSpPr>
        <p:spPr>
          <a:xfrm>
            <a:off x="6198150" y="0"/>
            <a:ext cx="37639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35"/>
          <p:cNvSpPr>
            <a:spLocks noGrp="1"/>
          </p:cNvSpPr>
          <p:nvPr>
            <p:ph type="pic" idx="2"/>
          </p:nvPr>
        </p:nvSpPr>
        <p:spPr>
          <a:xfrm>
            <a:off x="667869" y="0"/>
            <a:ext cx="55302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35"/>
          <p:cNvSpPr>
            <a:spLocks noGrp="1"/>
          </p:cNvSpPr>
          <p:nvPr>
            <p:ph type="pic" idx="3"/>
          </p:nvPr>
        </p:nvSpPr>
        <p:spPr>
          <a:xfrm>
            <a:off x="9962147" y="0"/>
            <a:ext cx="222985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35"/>
          <p:cNvSpPr txBox="1">
            <a:spLocks noGrp="1"/>
          </p:cNvSpPr>
          <p:nvPr>
            <p:ph type="title"/>
          </p:nvPr>
        </p:nvSpPr>
        <p:spPr>
          <a:xfrm>
            <a:off x="6537881" y="1887433"/>
            <a:ext cx="3084536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6"/>
          <p:cNvSpPr>
            <a:spLocks noGrp="1"/>
          </p:cNvSpPr>
          <p:nvPr>
            <p:ph type="pic" idx="2"/>
          </p:nvPr>
        </p:nvSpPr>
        <p:spPr>
          <a:xfrm>
            <a:off x="667870" y="0"/>
            <a:ext cx="11524130" cy="402045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1303083" y="4587254"/>
            <a:ext cx="5358973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7"/>
          <p:cNvSpPr>
            <a:spLocks noGrp="1"/>
          </p:cNvSpPr>
          <p:nvPr>
            <p:ph type="pic" idx="2"/>
          </p:nvPr>
        </p:nvSpPr>
        <p:spPr>
          <a:xfrm>
            <a:off x="6489925" y="2750630"/>
            <a:ext cx="4961685" cy="33669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37"/>
          <p:cNvSpPr>
            <a:spLocks noGrp="1"/>
          </p:cNvSpPr>
          <p:nvPr>
            <p:ph type="pic" idx="3"/>
          </p:nvPr>
        </p:nvSpPr>
        <p:spPr>
          <a:xfrm>
            <a:off x="3956587" y="2750630"/>
            <a:ext cx="2428347" cy="33669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4" name="Google Shape;104;p37"/>
          <p:cNvSpPr>
            <a:spLocks noGrp="1"/>
          </p:cNvSpPr>
          <p:nvPr>
            <p:ph type="pic" idx="4"/>
          </p:nvPr>
        </p:nvSpPr>
        <p:spPr>
          <a:xfrm>
            <a:off x="1423249" y="2750630"/>
            <a:ext cx="2428347" cy="33669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1423249" y="719629"/>
            <a:ext cx="543107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  <p15:guide id="5" pos="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954741" y="394447"/>
            <a:ext cx="4545106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0"/>
          <p:cNvSpPr>
            <a:spLocks noGrp="1"/>
          </p:cNvSpPr>
          <p:nvPr>
            <p:ph type="pic" idx="2"/>
          </p:nvPr>
        </p:nvSpPr>
        <p:spPr>
          <a:xfrm>
            <a:off x="1097616" y="2288825"/>
            <a:ext cx="3301252" cy="2467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20"/>
          <p:cNvSpPr>
            <a:spLocks noGrp="1"/>
          </p:cNvSpPr>
          <p:nvPr>
            <p:ph type="pic" idx="3"/>
          </p:nvPr>
        </p:nvSpPr>
        <p:spPr>
          <a:xfrm>
            <a:off x="4528297" y="2288825"/>
            <a:ext cx="3301252" cy="2467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20"/>
          <p:cNvSpPr>
            <a:spLocks noGrp="1"/>
          </p:cNvSpPr>
          <p:nvPr>
            <p:ph type="pic" idx="4"/>
          </p:nvPr>
        </p:nvSpPr>
        <p:spPr>
          <a:xfrm>
            <a:off x="7958978" y="2288825"/>
            <a:ext cx="3301252" cy="2467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8"/>
          <p:cNvSpPr>
            <a:spLocks noGrp="1"/>
          </p:cNvSpPr>
          <p:nvPr>
            <p:ph type="pic" idx="2"/>
          </p:nvPr>
        </p:nvSpPr>
        <p:spPr>
          <a:xfrm>
            <a:off x="6489925" y="3481496"/>
            <a:ext cx="4856697" cy="2523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9" name="Google Shape;109;p38"/>
          <p:cNvSpPr>
            <a:spLocks noGrp="1"/>
          </p:cNvSpPr>
          <p:nvPr>
            <p:ph type="pic" idx="3"/>
          </p:nvPr>
        </p:nvSpPr>
        <p:spPr>
          <a:xfrm>
            <a:off x="1528237" y="849098"/>
            <a:ext cx="4856697" cy="25274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39"/>
          <p:cNvSpPr>
            <a:spLocks noGrp="1"/>
          </p:cNvSpPr>
          <p:nvPr>
            <p:ph type="pic" idx="2"/>
          </p:nvPr>
        </p:nvSpPr>
        <p:spPr>
          <a:xfrm>
            <a:off x="8333771" y="740392"/>
            <a:ext cx="3117838" cy="537721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p39"/>
          <p:cNvSpPr>
            <a:spLocks noGrp="1"/>
          </p:cNvSpPr>
          <p:nvPr>
            <p:ph type="pic" idx="3"/>
          </p:nvPr>
        </p:nvSpPr>
        <p:spPr>
          <a:xfrm>
            <a:off x="5110943" y="740391"/>
            <a:ext cx="3117838" cy="53772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p39"/>
          <p:cNvSpPr txBox="1">
            <a:spLocks noGrp="1"/>
          </p:cNvSpPr>
          <p:nvPr>
            <p:ph type="title"/>
          </p:nvPr>
        </p:nvSpPr>
        <p:spPr>
          <a:xfrm>
            <a:off x="1250830" y="1435614"/>
            <a:ext cx="3860113" cy="238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1361141" y="699745"/>
            <a:ext cx="543107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40"/>
          <p:cNvSpPr>
            <a:spLocks noGrp="1"/>
          </p:cNvSpPr>
          <p:nvPr>
            <p:ph type="pic" idx="2"/>
          </p:nvPr>
        </p:nvSpPr>
        <p:spPr>
          <a:xfrm>
            <a:off x="6489800" y="2032164"/>
            <a:ext cx="4671685" cy="2815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41"/>
          <p:cNvSpPr>
            <a:spLocks noGrp="1"/>
          </p:cNvSpPr>
          <p:nvPr>
            <p:ph type="pic" idx="2"/>
          </p:nvPr>
        </p:nvSpPr>
        <p:spPr>
          <a:xfrm>
            <a:off x="667870" y="-1"/>
            <a:ext cx="1152413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2" name="Google Shape;122;p41"/>
          <p:cNvSpPr txBox="1">
            <a:spLocks noGrp="1"/>
          </p:cNvSpPr>
          <p:nvPr>
            <p:ph type="title"/>
          </p:nvPr>
        </p:nvSpPr>
        <p:spPr>
          <a:xfrm rot="-5400000">
            <a:off x="8327712" y="2907543"/>
            <a:ext cx="6509376" cy="104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title"/>
          </p:nvPr>
        </p:nvSpPr>
        <p:spPr>
          <a:xfrm>
            <a:off x="2651310" y="251912"/>
            <a:ext cx="7557249" cy="128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3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43"/>
          <p:cNvSpPr>
            <a:spLocks noGrp="1"/>
          </p:cNvSpPr>
          <p:nvPr>
            <p:ph type="pic" idx="2"/>
          </p:nvPr>
        </p:nvSpPr>
        <p:spPr>
          <a:xfrm>
            <a:off x="667870" y="-1"/>
            <a:ext cx="1152413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5"/>
          <p:cNvSpPr txBox="1">
            <a:spLocks noGrp="1"/>
          </p:cNvSpPr>
          <p:nvPr>
            <p:ph type="title"/>
          </p:nvPr>
        </p:nvSpPr>
        <p:spPr>
          <a:xfrm>
            <a:off x="6643942" y="394447"/>
            <a:ext cx="4545106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5"/>
          <p:cNvSpPr>
            <a:spLocks noGrp="1"/>
          </p:cNvSpPr>
          <p:nvPr>
            <p:ph type="pic" idx="2"/>
          </p:nvPr>
        </p:nvSpPr>
        <p:spPr>
          <a:xfrm>
            <a:off x="1026434" y="2288825"/>
            <a:ext cx="3301252" cy="2467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8" name="Google Shape;138;p45"/>
          <p:cNvSpPr>
            <a:spLocks noGrp="1"/>
          </p:cNvSpPr>
          <p:nvPr>
            <p:ph type="pic" idx="3"/>
          </p:nvPr>
        </p:nvSpPr>
        <p:spPr>
          <a:xfrm>
            <a:off x="4457115" y="2288825"/>
            <a:ext cx="3301252" cy="2467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9" name="Google Shape;139;p45"/>
          <p:cNvSpPr>
            <a:spLocks noGrp="1"/>
          </p:cNvSpPr>
          <p:nvPr>
            <p:ph type="pic" idx="4"/>
          </p:nvPr>
        </p:nvSpPr>
        <p:spPr>
          <a:xfrm>
            <a:off x="7887796" y="2288825"/>
            <a:ext cx="3301252" cy="24673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>
            <a:spLocks noGrp="1"/>
          </p:cNvSpPr>
          <p:nvPr>
            <p:ph type="pic" idx="2"/>
          </p:nvPr>
        </p:nvSpPr>
        <p:spPr>
          <a:xfrm>
            <a:off x="667870" y="0"/>
            <a:ext cx="115226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1211057" y="3874219"/>
            <a:ext cx="6044184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954740" y="787230"/>
            <a:ext cx="6427695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>
            <a:spLocks noGrp="1"/>
          </p:cNvSpPr>
          <p:nvPr>
            <p:ph type="pic" idx="2"/>
          </p:nvPr>
        </p:nvSpPr>
        <p:spPr>
          <a:xfrm>
            <a:off x="5166912" y="2598860"/>
            <a:ext cx="2904565" cy="38781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22"/>
          <p:cNvSpPr>
            <a:spLocks noGrp="1"/>
          </p:cNvSpPr>
          <p:nvPr>
            <p:ph type="pic" idx="3"/>
          </p:nvPr>
        </p:nvSpPr>
        <p:spPr>
          <a:xfrm>
            <a:off x="8258734" y="1638300"/>
            <a:ext cx="2904565" cy="48386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3"/>
          <p:cNvSpPr>
            <a:spLocks noGrp="1"/>
          </p:cNvSpPr>
          <p:nvPr>
            <p:ph type="pic" idx="2"/>
          </p:nvPr>
        </p:nvSpPr>
        <p:spPr>
          <a:xfrm>
            <a:off x="667870" y="0"/>
            <a:ext cx="7547216" cy="33818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23"/>
          <p:cNvSpPr>
            <a:spLocks noGrp="1"/>
          </p:cNvSpPr>
          <p:nvPr>
            <p:ph type="pic" idx="3"/>
          </p:nvPr>
        </p:nvSpPr>
        <p:spPr>
          <a:xfrm>
            <a:off x="667870" y="3476173"/>
            <a:ext cx="7547216" cy="33818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2651310" y="251912"/>
            <a:ext cx="7557249" cy="128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4"/>
          <p:cNvSpPr>
            <a:spLocks noGrp="1"/>
          </p:cNvSpPr>
          <p:nvPr>
            <p:ph type="pic" idx="2"/>
          </p:nvPr>
        </p:nvSpPr>
        <p:spPr>
          <a:xfrm>
            <a:off x="4249272" y="2514599"/>
            <a:ext cx="7032811" cy="14522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24"/>
          <p:cNvSpPr>
            <a:spLocks noGrp="1"/>
          </p:cNvSpPr>
          <p:nvPr>
            <p:ph type="pic" idx="3"/>
          </p:nvPr>
        </p:nvSpPr>
        <p:spPr>
          <a:xfrm>
            <a:off x="4249272" y="4262716"/>
            <a:ext cx="7032811" cy="14522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5"/>
          <p:cNvSpPr>
            <a:spLocks noGrp="1"/>
          </p:cNvSpPr>
          <p:nvPr>
            <p:ph type="pic" idx="2"/>
          </p:nvPr>
        </p:nvSpPr>
        <p:spPr>
          <a:xfrm>
            <a:off x="665180" y="1"/>
            <a:ext cx="3840480" cy="3840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25"/>
          <p:cNvSpPr>
            <a:spLocks noGrp="1"/>
          </p:cNvSpPr>
          <p:nvPr>
            <p:ph type="pic" idx="3"/>
          </p:nvPr>
        </p:nvSpPr>
        <p:spPr>
          <a:xfrm>
            <a:off x="4505660" y="0"/>
            <a:ext cx="3840480" cy="3840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25"/>
          <p:cNvSpPr>
            <a:spLocks noGrp="1"/>
          </p:cNvSpPr>
          <p:nvPr>
            <p:ph type="pic" idx="4"/>
          </p:nvPr>
        </p:nvSpPr>
        <p:spPr>
          <a:xfrm>
            <a:off x="8343450" y="0"/>
            <a:ext cx="3840480" cy="3840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1262230" y="4381231"/>
            <a:ext cx="4545106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1143427" y="1875402"/>
            <a:ext cx="3762402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6"/>
          <p:cNvSpPr>
            <a:spLocks noGrp="1"/>
          </p:cNvSpPr>
          <p:nvPr>
            <p:ph type="pic" idx="2"/>
          </p:nvPr>
        </p:nvSpPr>
        <p:spPr>
          <a:xfrm>
            <a:off x="8766630" y="551543"/>
            <a:ext cx="2873828" cy="56170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26"/>
          <p:cNvSpPr>
            <a:spLocks noGrp="1"/>
          </p:cNvSpPr>
          <p:nvPr>
            <p:ph type="pic" idx="3"/>
          </p:nvPr>
        </p:nvSpPr>
        <p:spPr>
          <a:xfrm>
            <a:off x="4891313" y="551543"/>
            <a:ext cx="3730172" cy="56170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0"/>
            <a:ext cx="667870" cy="6858000"/>
          </a:xfrm>
          <a:prstGeom prst="rect">
            <a:avLst/>
          </a:prstGeom>
          <a:solidFill>
            <a:srgbClr val="9FCD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1;p18"/>
          <p:cNvSpPr txBox="1"/>
          <p:nvPr/>
        </p:nvSpPr>
        <p:spPr>
          <a:xfrm rot="-5400000">
            <a:off x="-664695" y="3138111"/>
            <a:ext cx="19972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brighttax.com </a:t>
            </a:r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 rtl="0">
              <a:spcBef>
                <a:spcPts val="0"/>
              </a:spcBef>
              <a:buNone/>
              <a:defRPr sz="105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F8F8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870" y="1777042"/>
            <a:ext cx="11522606" cy="50809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45" name="Google Shape;145;p1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46" name="Google Shape;146;p1"/>
          <p:cNvSpPr/>
          <p:nvPr/>
        </p:nvSpPr>
        <p:spPr>
          <a:xfrm>
            <a:off x="671648" y="1578618"/>
            <a:ext cx="11522606" cy="3493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7657" y="329082"/>
            <a:ext cx="2916473" cy="761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>
            <a:spLocks noGrp="1"/>
          </p:cNvSpPr>
          <p:nvPr>
            <p:ph type="title"/>
          </p:nvPr>
        </p:nvSpPr>
        <p:spPr>
          <a:xfrm>
            <a:off x="963297" y="1924571"/>
            <a:ext cx="10560833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>
                <a:solidFill>
                  <a:srgbClr val="A0CE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Filing US Taxes in 2023</a:t>
            </a:r>
            <a:endParaRPr>
              <a:solidFill>
                <a:srgbClr val="A0CE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5773564" y="3604365"/>
            <a:ext cx="4065789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Katelynn Minott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CPA</a:t>
            </a:r>
            <a:endParaRPr sz="2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1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Bright!Tax CEO </a:t>
            </a:r>
            <a:endParaRPr/>
          </a:p>
        </p:txBody>
      </p:sp>
      <p:pic>
        <p:nvPicPr>
          <p:cNvPr id="150" name="Google Shape;150;p1" descr="Katelynn Minot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6973" y="3355018"/>
            <a:ext cx="2196348" cy="2196348"/>
          </a:xfrm>
          <a:prstGeom prst="ellipse">
            <a:avLst/>
          </a:prstGeom>
          <a:noFill/>
          <a:ln w="9525" cap="flat" cmpd="sng">
            <a:solidFill>
              <a:srgbClr val="9FCE3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740" y="303720"/>
            <a:ext cx="2916473" cy="66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99" name="Google Shape;2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"/>
          <p:cNvSpPr txBox="1"/>
          <p:nvPr/>
        </p:nvSpPr>
        <p:spPr>
          <a:xfrm>
            <a:off x="1138518" y="276735"/>
            <a:ext cx="4957481" cy="206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US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Unfortunately…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US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</a:t>
            </a:r>
            <a:r>
              <a:rPr lang="en-US" sz="3600" b="1">
                <a:solidFill>
                  <a:srgbClr val="9FCD3A"/>
                </a:solidFill>
                <a:latin typeface="Raleway"/>
                <a:ea typeface="Raleway"/>
                <a:cs typeface="Raleway"/>
                <a:sym typeface="Raleway"/>
              </a:rPr>
              <a:t>Totalization Agreement </a:t>
            </a:r>
            <a:r>
              <a:rPr lang="en-US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exists with Panama. </a:t>
            </a:r>
            <a:endParaRPr/>
          </a:p>
        </p:txBody>
      </p:sp>
      <p:pic>
        <p:nvPicPr>
          <p:cNvPr id="301" name="Google Shape;301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16547" y="1250685"/>
            <a:ext cx="2131814" cy="50847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02" name="Google Shape;302;p10"/>
          <p:cNvSpPr/>
          <p:nvPr/>
        </p:nvSpPr>
        <p:spPr>
          <a:xfrm>
            <a:off x="1138518" y="2810332"/>
            <a:ext cx="344777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B1B1B"/>
                </a:solidFill>
                <a:latin typeface="Lato"/>
                <a:ea typeface="Lato"/>
                <a:cs typeface="Lato"/>
                <a:sym typeface="Lato"/>
              </a:rPr>
              <a:t>In other words, employees must pay into the social security system! And you may be required to pay into the US system as well.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B1B1B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B1B1B"/>
                </a:solidFill>
                <a:latin typeface="Lato"/>
                <a:ea typeface="Lato"/>
                <a:cs typeface="Lato"/>
                <a:sym typeface="Lato"/>
              </a:rPr>
              <a:t>(Read: the process is tricky! Contact a tax professional to help you understand the financial implications and requirements.)</a:t>
            </a:r>
            <a:endParaRPr/>
          </a:p>
        </p:txBody>
      </p:sp>
      <p:pic>
        <p:nvPicPr>
          <p:cNvPr id="303" name="Google Shape;30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8916" y="1250685"/>
            <a:ext cx="3389842" cy="5084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1138518" y="309438"/>
            <a:ext cx="9206723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Tax Credits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(Children can be less taxing!) </a:t>
            </a:r>
            <a:endParaRPr/>
          </a:p>
        </p:txBody>
      </p:sp>
      <p:pic>
        <p:nvPicPr>
          <p:cNvPr id="311" name="Google Shape;3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1"/>
          <p:cNvGrpSpPr/>
          <p:nvPr/>
        </p:nvGrpSpPr>
        <p:grpSpPr>
          <a:xfrm>
            <a:off x="5688903" y="2231756"/>
            <a:ext cx="5977030" cy="1189628"/>
            <a:chOff x="5979704" y="3797102"/>
            <a:chExt cx="5977030" cy="1189628"/>
          </a:xfrm>
        </p:grpSpPr>
        <p:sp>
          <p:nvSpPr>
            <p:cNvPr id="313" name="Google Shape;313;p11"/>
            <p:cNvSpPr/>
            <p:nvPr/>
          </p:nvSpPr>
          <p:spPr>
            <a:xfrm>
              <a:off x="5979704" y="3920438"/>
              <a:ext cx="138176" cy="1066292"/>
            </a:xfrm>
            <a:prstGeom prst="rect">
              <a:avLst/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6260575" y="4278844"/>
              <a:ext cx="53161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Generally used to reduce your tax bill (nonrefundable)</a:t>
              </a: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6222475" y="3797102"/>
              <a:ext cx="5734259" cy="53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Child Tax Credit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5686625" y="5095404"/>
            <a:ext cx="6554161" cy="878470"/>
            <a:chOff x="5979703" y="2011577"/>
            <a:chExt cx="6554161" cy="878470"/>
          </a:xfrm>
        </p:grpSpPr>
        <p:sp>
          <p:nvSpPr>
            <p:cNvPr id="317" name="Google Shape;317;p11"/>
            <p:cNvSpPr/>
            <p:nvPr/>
          </p:nvSpPr>
          <p:spPr>
            <a:xfrm>
              <a:off x="5979703" y="2134914"/>
              <a:ext cx="142358" cy="690047"/>
            </a:xfrm>
            <a:prstGeom prst="rect">
              <a:avLst/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6241935" y="2489937"/>
              <a:ext cx="62919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For families in the US for more than 6 months</a:t>
              </a:r>
              <a:endParaRPr sz="2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6226656" y="2011577"/>
              <a:ext cx="5058378" cy="53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Advance Child Tax Credit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11"/>
          <p:cNvGrpSpPr/>
          <p:nvPr/>
        </p:nvGrpSpPr>
        <p:grpSpPr>
          <a:xfrm>
            <a:off x="5686625" y="3813009"/>
            <a:ext cx="5309513" cy="890770"/>
            <a:chOff x="5975520" y="5557681"/>
            <a:chExt cx="5309513" cy="890770"/>
          </a:xfrm>
        </p:grpSpPr>
        <p:sp>
          <p:nvSpPr>
            <p:cNvPr id="321" name="Google Shape;321;p11"/>
            <p:cNvSpPr/>
            <p:nvPr/>
          </p:nvSpPr>
          <p:spPr>
            <a:xfrm>
              <a:off x="5975520" y="5681016"/>
              <a:ext cx="142359" cy="690047"/>
            </a:xfrm>
            <a:prstGeom prst="rect">
              <a:avLst/>
            </a:prstGeom>
            <a:solidFill>
              <a:schemeClr val="accent1">
                <a:alpha val="8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6222474" y="6048341"/>
              <a:ext cx="46836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$</a:t>
              </a:r>
              <a:r>
                <a:rPr lang="en-US" sz="2000">
                  <a:solidFill>
                    <a:srgbClr val="333333"/>
                  </a:solidFill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1,5</a:t>
              </a:r>
              <a:r>
                <a:rPr lang="en-US" sz="2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</a:ext>
                  </a:extLst>
                </a:rPr>
                <a:t>00</a:t>
              </a:r>
              <a:r>
                <a:rPr lang="en-US" sz="2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refund for those abroad*</a:t>
              </a:r>
              <a:endParaRPr/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6222474" y="5557681"/>
              <a:ext cx="5062559" cy="533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Refundable Child Tax Credit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9032488" y="5932449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5" name="Google Shape;3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7965" y="1600823"/>
            <a:ext cx="3786953" cy="45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1"/>
          <p:cNvSpPr txBox="1"/>
          <p:nvPr/>
        </p:nvSpPr>
        <p:spPr>
          <a:xfrm>
            <a:off x="1138518" y="6334804"/>
            <a:ext cx="3958545" cy="52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*Cannot be used with Form 2555 (FEIE)</a:t>
            </a:r>
            <a:endParaRPr sz="1600">
              <a:solidFill>
                <a:srgbClr val="7F7F7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138519" y="309438"/>
            <a:ext cx="8024532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your U.S. tax bill by </a:t>
            </a: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avoiding penalties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altogether! </a:t>
            </a:r>
            <a:endParaRPr/>
          </a:p>
        </p:txBody>
      </p:sp>
      <p:pic>
        <p:nvPicPr>
          <p:cNvPr id="334" name="Google Shape;3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2"/>
          <p:cNvCxnSpPr/>
          <p:nvPr/>
        </p:nvCxnSpPr>
        <p:spPr>
          <a:xfrm>
            <a:off x="3654852" y="2518206"/>
            <a:ext cx="3140872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6" name="Google Shape;336;p12"/>
          <p:cNvCxnSpPr/>
          <p:nvPr/>
        </p:nvCxnSpPr>
        <p:spPr>
          <a:xfrm>
            <a:off x="3515113" y="5107093"/>
            <a:ext cx="3714297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7" name="Google Shape;337;p12"/>
          <p:cNvCxnSpPr/>
          <p:nvPr/>
        </p:nvCxnSpPr>
        <p:spPr>
          <a:xfrm>
            <a:off x="4427101" y="3742006"/>
            <a:ext cx="1273927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38" name="Google Shape;338;p12"/>
          <p:cNvSpPr txBox="1"/>
          <p:nvPr/>
        </p:nvSpPr>
        <p:spPr>
          <a:xfrm>
            <a:off x="7099283" y="2225036"/>
            <a:ext cx="4857451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 on time, pay on time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7398141" y="4853263"/>
            <a:ext cx="3444431" cy="112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FBAR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594" marR="0" lvl="0" indent="-228594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"/>
              <a:buChar char="✔"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FinCen Form 114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594" marR="0" lvl="0" indent="-228594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"/>
              <a:buChar char="✔"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Tax, big penalties!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5917266" y="3036155"/>
            <a:ext cx="53694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International Business Disclosures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593" marR="0" lvl="0" indent="-228593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"/>
              <a:buChar char="✔"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 5471 - Foreign Corporate Disclosure</a:t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28594" marR="0" lvl="0" indent="-241294" algn="l" rtl="0">
              <a:spcBef>
                <a:spcPts val="800"/>
              </a:spcBef>
              <a:spcAft>
                <a:spcPts val="0"/>
              </a:spcAft>
              <a:buSzPts val="1400"/>
              <a:buFont typeface="Lato"/>
              <a:buChar char="✔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Form 8938 - Statement of Foreign Financial Assets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228594" marR="0" lvl="0" indent="-228594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"/>
              <a:buChar char="✔"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 8865 - Foreign Partnership Disclosure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28594" marR="0" lvl="0" indent="-228594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"/>
              <a:buChar char="✔"/>
            </a:pPr>
            <a:r>
              <a:rPr lang="en-US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 8621 - Passive Foreign Investment Companies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724335" y="2225036"/>
            <a:ext cx="3714299" cy="3821845"/>
          </a:xfrm>
          <a:prstGeom prst="ellipse">
            <a:avLst/>
          </a:prstGeom>
          <a:noFill/>
          <a:ln w="9525" cap="flat" cmpd="sng">
            <a:solidFill>
              <a:srgbClr val="9FCD3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/>
          <p:nvPr/>
        </p:nvSpPr>
        <p:spPr>
          <a:xfrm>
            <a:off x="667870" y="0"/>
            <a:ext cx="11524130" cy="6858000"/>
          </a:xfrm>
          <a:prstGeom prst="rect">
            <a:avLst/>
          </a:prstGeom>
          <a:solidFill>
            <a:srgbClr val="F4F5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00879" y="710022"/>
            <a:ext cx="8565014" cy="60805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49" name="Google Shape;349;p13"/>
          <p:cNvSpPr txBox="1">
            <a:spLocks noGrp="1"/>
          </p:cNvSpPr>
          <p:nvPr>
            <p:ph type="title"/>
          </p:nvPr>
        </p:nvSpPr>
        <p:spPr>
          <a:xfrm>
            <a:off x="6057736" y="2251574"/>
            <a:ext cx="5466393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4800"/>
              <a:buFont typeface="Arial"/>
              <a:buNone/>
            </a:pPr>
            <a:r>
              <a:rPr lang="en-US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Catching Up</a:t>
            </a:r>
            <a:br>
              <a:rPr lang="en-US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with Uncle Sam</a:t>
            </a:r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7657" y="329082"/>
            <a:ext cx="2916473" cy="76188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3"/>
          <p:cNvSpPr/>
          <p:nvPr/>
        </p:nvSpPr>
        <p:spPr>
          <a:xfrm>
            <a:off x="8347587" y="4984955"/>
            <a:ext cx="2536724" cy="1655050"/>
          </a:xfrm>
          <a:prstGeom prst="rect">
            <a:avLst/>
          </a:prstGeom>
          <a:solidFill>
            <a:srgbClr val="F4F5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59" name="Google Shape;359;p14"/>
          <p:cNvSpPr txBox="1"/>
          <p:nvPr/>
        </p:nvSpPr>
        <p:spPr>
          <a:xfrm>
            <a:off x="1138517" y="309438"/>
            <a:ext cx="8674555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Streamlined Procedure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penalty free way of getting compliant!  </a:t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38518" y="3321426"/>
            <a:ext cx="23630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File 3 past due tax </a:t>
            </a:r>
            <a:r>
              <a:rPr lang="en-US" sz="2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returns </a:t>
            </a: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and file 6 past due </a:t>
            </a:r>
            <a:r>
              <a:rPr lang="en-US" sz="2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FBARs</a:t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3832692" y="3321425"/>
            <a:ext cx="23630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Requires </a:t>
            </a:r>
            <a:r>
              <a:rPr lang="en-US" sz="2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absence from the US for 330 days</a:t>
            </a: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during one of the three delinquent tax return years</a:t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6526866" y="3321425"/>
            <a:ext cx="23630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Certify not filing was a result of </a:t>
            </a:r>
            <a:r>
              <a:rPr lang="en-US" sz="2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non-willful conduct </a:t>
            </a: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with Form 14653</a:t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9221040" y="3321424"/>
            <a:ext cx="23630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The IRS has not contacted you first – </a:t>
            </a:r>
            <a:r>
              <a:rPr lang="en-US" sz="2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Beat them to it! </a:t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3653402" y="2502242"/>
            <a:ext cx="2802362" cy="465624"/>
          </a:xfrm>
          <a:prstGeom prst="chevron">
            <a:avLst>
              <a:gd name="adj" fmla="val 50000"/>
            </a:avLst>
          </a:prstGeom>
          <a:solidFill>
            <a:srgbClr val="BDD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6347576" y="2502242"/>
            <a:ext cx="2802362" cy="465624"/>
          </a:xfrm>
          <a:prstGeom prst="chevron">
            <a:avLst>
              <a:gd name="adj" fmla="val 50000"/>
            </a:avLst>
          </a:prstGeom>
          <a:solidFill>
            <a:srgbClr val="CEE6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9041750" y="2502242"/>
            <a:ext cx="2802362" cy="465624"/>
          </a:xfrm>
          <a:prstGeom prst="chevron">
            <a:avLst>
              <a:gd name="adj" fmla="val 50000"/>
            </a:avLst>
          </a:prstGeom>
          <a:solidFill>
            <a:srgbClr val="E1F0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959228" y="2502240"/>
            <a:ext cx="2802362" cy="465626"/>
          </a:xfrm>
          <a:prstGeom prst="homePlate">
            <a:avLst>
              <a:gd name="adj" fmla="val 50000"/>
            </a:avLst>
          </a:prstGeom>
          <a:solidFill>
            <a:srgbClr val="95C8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"/>
          <p:cNvSpPr txBox="1">
            <a:spLocks noGrp="1"/>
          </p:cNvSpPr>
          <p:nvPr>
            <p:ph type="body" idx="1"/>
          </p:nvPr>
        </p:nvSpPr>
        <p:spPr>
          <a:xfrm>
            <a:off x="2749964" y="2125877"/>
            <a:ext cx="9206772" cy="195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</a:rPr>
              <a:t>How is it paid &amp; how much is it?</a:t>
            </a:r>
            <a:endParaRPr sz="24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609585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Round 1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700" i="1">
                <a:solidFill>
                  <a:srgbClr val="222222"/>
                </a:solidFill>
                <a:highlight>
                  <a:srgbClr val="FFFFFF"/>
                </a:highlight>
              </a:rPr>
              <a:t>(2020 tax return)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: $1,200 per individual taxpayer + $500 per qualifying child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609585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Round 2</a:t>
            </a: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r>
              <a:rPr lang="en-US" sz="1700" i="1">
                <a:solidFill>
                  <a:srgbClr val="222222"/>
                </a:solidFill>
                <a:highlight>
                  <a:schemeClr val="lt1"/>
                </a:highlight>
              </a:rPr>
              <a:t>(2020 tax return)</a:t>
            </a: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</a:rPr>
              <a:t>: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 $600 per individual taxpayer + $600 per qualifying child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609585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Round 3</a:t>
            </a: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r>
              <a:rPr lang="en-US" sz="1700" i="1">
                <a:solidFill>
                  <a:srgbClr val="222222"/>
                </a:solidFill>
                <a:highlight>
                  <a:schemeClr val="lt1"/>
                </a:highlight>
              </a:rPr>
              <a:t>(2021 tax return)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: </a:t>
            </a: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</a:rPr>
              <a:t>$1,400 per individual taxpayer + $1,400 per dependent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grpSp>
        <p:nvGrpSpPr>
          <p:cNvPr id="374" name="Google Shape;374;p15"/>
          <p:cNvGrpSpPr/>
          <p:nvPr/>
        </p:nvGrpSpPr>
        <p:grpSpPr>
          <a:xfrm>
            <a:off x="1519863" y="2293209"/>
            <a:ext cx="1074491" cy="901872"/>
            <a:chOff x="548659" y="2000456"/>
            <a:chExt cx="805868" cy="676404"/>
          </a:xfrm>
        </p:grpSpPr>
        <p:sp>
          <p:nvSpPr>
            <p:cNvPr id="375" name="Google Shape;375;p15"/>
            <p:cNvSpPr/>
            <p:nvPr/>
          </p:nvSpPr>
          <p:spPr>
            <a:xfrm>
              <a:off x="1272640" y="2000456"/>
              <a:ext cx="81887" cy="676404"/>
            </a:xfrm>
            <a:prstGeom prst="roundRect">
              <a:avLst>
                <a:gd name="adj" fmla="val 16667"/>
              </a:avLst>
            </a:prstGeom>
            <a:solidFill>
              <a:srgbClr val="9FCD2D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548659" y="2085978"/>
              <a:ext cx="512024" cy="512024"/>
            </a:xfrm>
            <a:custGeom>
              <a:avLst/>
              <a:gdLst/>
              <a:ahLst/>
              <a:cxnLst/>
              <a:rect l="l" t="t" r="r" b="b"/>
              <a:pathLst>
                <a:path w="512024" h="512024" extrusionOk="0">
                  <a:moveTo>
                    <a:pt x="256012" y="0"/>
                  </a:moveTo>
                  <a:cubicBezTo>
                    <a:pt x="397404" y="0"/>
                    <a:pt x="512024" y="114620"/>
                    <a:pt x="512024" y="256012"/>
                  </a:cubicBezTo>
                  <a:cubicBezTo>
                    <a:pt x="512024" y="397404"/>
                    <a:pt x="397404" y="512024"/>
                    <a:pt x="256012" y="512024"/>
                  </a:cubicBezTo>
                  <a:cubicBezTo>
                    <a:pt x="114620" y="512024"/>
                    <a:pt x="0" y="397404"/>
                    <a:pt x="0" y="256012"/>
                  </a:cubicBezTo>
                  <a:cubicBezTo>
                    <a:pt x="0" y="114620"/>
                    <a:pt x="114620" y="0"/>
                    <a:pt x="256012" y="0"/>
                  </a:cubicBezTo>
                  <a:close/>
                  <a:moveTo>
                    <a:pt x="152975" y="70733"/>
                  </a:moveTo>
                  <a:lnTo>
                    <a:pt x="274904" y="254103"/>
                  </a:lnTo>
                  <a:lnTo>
                    <a:pt x="152975" y="437472"/>
                  </a:lnTo>
                  <a:lnTo>
                    <a:pt x="274904" y="437472"/>
                  </a:lnTo>
                  <a:lnTo>
                    <a:pt x="396832" y="254103"/>
                  </a:lnTo>
                  <a:lnTo>
                    <a:pt x="274904" y="70733"/>
                  </a:lnTo>
                  <a:lnTo>
                    <a:pt x="152975" y="70733"/>
                  </a:lnTo>
                  <a:close/>
                </a:path>
              </a:pathLst>
            </a:custGeom>
            <a:solidFill>
              <a:srgbClr val="9FCD2D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5"/>
          <p:cNvGrpSpPr/>
          <p:nvPr/>
        </p:nvGrpSpPr>
        <p:grpSpPr>
          <a:xfrm>
            <a:off x="1519863" y="4480346"/>
            <a:ext cx="1074491" cy="901872"/>
            <a:chOff x="548659" y="3641712"/>
            <a:chExt cx="805868" cy="676404"/>
          </a:xfrm>
        </p:grpSpPr>
        <p:sp>
          <p:nvSpPr>
            <p:cNvPr id="378" name="Google Shape;378;p15"/>
            <p:cNvSpPr/>
            <p:nvPr/>
          </p:nvSpPr>
          <p:spPr>
            <a:xfrm>
              <a:off x="1272640" y="3641712"/>
              <a:ext cx="81887" cy="676404"/>
            </a:xfrm>
            <a:prstGeom prst="roundRect">
              <a:avLst>
                <a:gd name="adj" fmla="val 16667"/>
              </a:avLst>
            </a:prstGeom>
            <a:solidFill>
              <a:srgbClr val="9FCD2D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548659" y="3727234"/>
              <a:ext cx="512024" cy="512024"/>
            </a:xfrm>
            <a:custGeom>
              <a:avLst/>
              <a:gdLst/>
              <a:ahLst/>
              <a:cxnLst/>
              <a:rect l="l" t="t" r="r" b="b"/>
              <a:pathLst>
                <a:path w="512024" h="512024" extrusionOk="0">
                  <a:moveTo>
                    <a:pt x="256012" y="0"/>
                  </a:moveTo>
                  <a:cubicBezTo>
                    <a:pt x="397404" y="0"/>
                    <a:pt x="512024" y="114620"/>
                    <a:pt x="512024" y="256012"/>
                  </a:cubicBezTo>
                  <a:cubicBezTo>
                    <a:pt x="512024" y="397404"/>
                    <a:pt x="397404" y="512024"/>
                    <a:pt x="256012" y="512024"/>
                  </a:cubicBezTo>
                  <a:cubicBezTo>
                    <a:pt x="114620" y="512024"/>
                    <a:pt x="0" y="397404"/>
                    <a:pt x="0" y="256012"/>
                  </a:cubicBezTo>
                  <a:cubicBezTo>
                    <a:pt x="0" y="114620"/>
                    <a:pt x="114620" y="0"/>
                    <a:pt x="256012" y="0"/>
                  </a:cubicBezTo>
                  <a:close/>
                  <a:moveTo>
                    <a:pt x="152975" y="70733"/>
                  </a:moveTo>
                  <a:lnTo>
                    <a:pt x="274904" y="254103"/>
                  </a:lnTo>
                  <a:lnTo>
                    <a:pt x="152975" y="437472"/>
                  </a:lnTo>
                  <a:lnTo>
                    <a:pt x="274904" y="437472"/>
                  </a:lnTo>
                  <a:lnTo>
                    <a:pt x="396832" y="254103"/>
                  </a:lnTo>
                  <a:lnTo>
                    <a:pt x="274904" y="70733"/>
                  </a:lnTo>
                  <a:lnTo>
                    <a:pt x="152975" y="70733"/>
                  </a:lnTo>
                  <a:close/>
                </a:path>
              </a:pathLst>
            </a:custGeom>
            <a:solidFill>
              <a:srgbClr val="9FCD2D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15"/>
          <p:cNvSpPr txBox="1"/>
          <p:nvPr/>
        </p:nvSpPr>
        <p:spPr>
          <a:xfrm>
            <a:off x="2749963" y="4248969"/>
            <a:ext cx="8852088" cy="195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How do I get it?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marR="0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American taxpayers with a valid SSN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marR="0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Automatic as a result of tax return filing - file if haven’t already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marR="0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Recovery Rebate Credit on 2020 &amp; 2021 tax returns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15"/>
          <p:cNvSpPr txBox="1"/>
          <p:nvPr/>
        </p:nvSpPr>
        <p:spPr>
          <a:xfrm>
            <a:off x="1138518" y="309438"/>
            <a:ext cx="8239197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claimed your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COV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ID-19 </a:t>
            </a: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Stimulus Payments? </a:t>
            </a:r>
            <a:endParaRPr/>
          </a:p>
        </p:txBody>
      </p:sp>
      <p:pic>
        <p:nvPicPr>
          <p:cNvPr id="382" name="Google Shape;3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-2"/>
          <a:stretch/>
        </p:blipFill>
        <p:spPr>
          <a:xfrm>
            <a:off x="667870" y="2011576"/>
            <a:ext cx="11522606" cy="48464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8" name="Google Shape;388;p16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89" name="Google Shape;389;p16"/>
          <p:cNvSpPr txBox="1"/>
          <p:nvPr/>
        </p:nvSpPr>
        <p:spPr>
          <a:xfrm>
            <a:off x="1138519" y="309438"/>
            <a:ext cx="824837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Passing the mic to you!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Do you have any questions? </a:t>
            </a:r>
            <a:endParaRPr/>
          </a:p>
        </p:txBody>
      </p:sp>
      <p:pic>
        <p:nvPicPr>
          <p:cNvPr id="390" name="Google Shape;39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8845" y="385769"/>
            <a:ext cx="2367889" cy="61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870" y="-1"/>
            <a:ext cx="1152413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6" name="Google Shape;396;p17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97" name="Google Shape;397;p17"/>
          <p:cNvSpPr/>
          <p:nvPr/>
        </p:nvSpPr>
        <p:spPr>
          <a:xfrm>
            <a:off x="6915807" y="1594185"/>
            <a:ext cx="5276194" cy="3669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17"/>
          <p:cNvSpPr txBox="1"/>
          <p:nvPr/>
        </p:nvSpPr>
        <p:spPr>
          <a:xfrm>
            <a:off x="7537322" y="1946338"/>
            <a:ext cx="349459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Thank you for your time today! </a:t>
            </a:r>
            <a:endParaRPr/>
          </a:p>
        </p:txBody>
      </p:sp>
      <p:sp>
        <p:nvSpPr>
          <p:cNvPr id="399" name="Google Shape;399;p17"/>
          <p:cNvSpPr txBox="1"/>
          <p:nvPr/>
        </p:nvSpPr>
        <p:spPr>
          <a:xfrm>
            <a:off x="9120130" y="4359360"/>
            <a:ext cx="2609176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Katelynn Minott </a:t>
            </a: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CPA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Bright!Tax CEO </a:t>
            </a:r>
            <a:endParaRPr/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09" y="385769"/>
            <a:ext cx="3153225" cy="82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7" descr="Katelynn Minot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7418" y="4262341"/>
            <a:ext cx="1389375" cy="1389375"/>
          </a:xfrm>
          <a:prstGeom prst="ellipse">
            <a:avLst/>
          </a:prstGeom>
          <a:noFill/>
          <a:ln w="9525" cap="flat" cmpd="sng">
            <a:solidFill>
              <a:srgbClr val="9FCE3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1086928" y="366372"/>
            <a:ext cx="8329805" cy="6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 i="0" u="none" strike="noStrike" cap="none">
                <a:solidFill>
                  <a:srgbClr val="A0CE30"/>
                </a:solidFill>
                <a:latin typeface="Arial"/>
                <a:ea typeface="Arial"/>
                <a:cs typeface="Arial"/>
                <a:sym typeface="Arial"/>
              </a:rPr>
              <a:t>Today’s Agenda</a:t>
            </a:r>
            <a:endParaRPr sz="4267" b="1" i="0" u="none" strike="noStrike" cap="none">
              <a:solidFill>
                <a:srgbClr val="A0CE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1681467" y="3991187"/>
            <a:ext cx="1944679" cy="6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Setting the Foundation</a:t>
            </a:r>
            <a:endParaRPr/>
          </a:p>
        </p:txBody>
      </p:sp>
      <p:cxnSp>
        <p:nvCxnSpPr>
          <p:cNvPr id="159" name="Google Shape;159;p2"/>
          <p:cNvCxnSpPr/>
          <p:nvPr/>
        </p:nvCxnSpPr>
        <p:spPr>
          <a:xfrm rot="10800000">
            <a:off x="1681468" y="3763433"/>
            <a:ext cx="1944678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"/>
          <p:cNvSpPr txBox="1"/>
          <p:nvPr/>
        </p:nvSpPr>
        <p:spPr>
          <a:xfrm>
            <a:off x="2226669" y="2247054"/>
            <a:ext cx="854274" cy="164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6" b="1" i="0" u="none" strike="noStrike" cap="none">
                <a:solidFill>
                  <a:srgbClr val="95C81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4530877" y="2247054"/>
            <a:ext cx="854274" cy="164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6" b="1" i="0" u="none" strike="noStrike" cap="none">
                <a:solidFill>
                  <a:srgbClr val="95C81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0666" b="1" i="0" u="none" strike="noStrike" cap="none">
              <a:solidFill>
                <a:srgbClr val="95C8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3923234" y="3991187"/>
            <a:ext cx="2074624" cy="9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Avoiding Double Taxation</a:t>
            </a:r>
            <a:endParaRPr sz="2133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2"/>
          <p:cNvCxnSpPr/>
          <p:nvPr/>
        </p:nvCxnSpPr>
        <p:spPr>
          <a:xfrm rot="10800000">
            <a:off x="3834849" y="3761740"/>
            <a:ext cx="224633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2"/>
          <p:cNvSpPr txBox="1"/>
          <p:nvPr/>
        </p:nvSpPr>
        <p:spPr>
          <a:xfrm>
            <a:off x="6987766" y="2247054"/>
            <a:ext cx="854274" cy="164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6" b="1" i="0" u="none" strike="noStrike" cap="none">
                <a:solidFill>
                  <a:srgbClr val="95C81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666" b="1" i="0" u="none" strike="noStrike" cap="none">
              <a:solidFill>
                <a:srgbClr val="95C8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6311718" y="3991187"/>
            <a:ext cx="2246331" cy="9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Catching Up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Uncle Sam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"/>
          <p:cNvCxnSpPr/>
          <p:nvPr/>
        </p:nvCxnSpPr>
        <p:spPr>
          <a:xfrm rot="10800000">
            <a:off x="6291738" y="3761740"/>
            <a:ext cx="224633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"/>
          <p:cNvSpPr txBox="1"/>
          <p:nvPr/>
        </p:nvSpPr>
        <p:spPr>
          <a:xfrm>
            <a:off x="9444653" y="2247054"/>
            <a:ext cx="854274" cy="164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6" b="1" i="0" u="none" strike="noStrike" cap="none">
                <a:solidFill>
                  <a:srgbClr val="95C81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0666" b="1" i="0" u="none" strike="noStrike" cap="none">
              <a:solidFill>
                <a:srgbClr val="95C8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8834478" y="3992034"/>
            <a:ext cx="2074624" cy="6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Answering Your Questions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 rot="10800000">
            <a:off x="8748625" y="3760047"/>
            <a:ext cx="224633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0" name="Google Shape;1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657" y="329082"/>
            <a:ext cx="2916473" cy="76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67870" y="0"/>
            <a:ext cx="115226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412383" y="3050578"/>
            <a:ext cx="5071210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4800"/>
              <a:buFont typeface="Arial"/>
              <a:buNone/>
            </a:pPr>
            <a:r>
              <a:rPr lang="en-US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Setting the Foundation</a:t>
            </a:r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7657" y="329082"/>
            <a:ext cx="2916473" cy="76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1138517" y="6229074"/>
            <a:ext cx="5948229" cy="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Source: Internal Revenue Source</a:t>
            </a:r>
            <a:endParaRPr sz="1400" b="1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2608765" y="3134195"/>
            <a:ext cx="249648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$12,950 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4"/>
          <p:cNvGrpSpPr/>
          <p:nvPr/>
        </p:nvGrpSpPr>
        <p:grpSpPr>
          <a:xfrm>
            <a:off x="1674244" y="3202507"/>
            <a:ext cx="643367" cy="540009"/>
            <a:chOff x="577018" y="2275102"/>
            <a:chExt cx="440711" cy="369910"/>
          </a:xfrm>
        </p:grpSpPr>
        <p:sp>
          <p:nvSpPr>
            <p:cNvPr id="189" name="Google Shape;189;p4"/>
            <p:cNvSpPr/>
            <p:nvPr/>
          </p:nvSpPr>
          <p:spPr>
            <a:xfrm>
              <a:off x="972947" y="2275102"/>
              <a:ext cx="44782" cy="36991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77018" y="2321872"/>
              <a:ext cx="280014" cy="280014"/>
            </a:xfrm>
            <a:custGeom>
              <a:avLst/>
              <a:gdLst/>
              <a:ahLst/>
              <a:cxnLst/>
              <a:rect l="l" t="t" r="r" b="b"/>
              <a:pathLst>
                <a:path w="512024" h="512024" extrusionOk="0">
                  <a:moveTo>
                    <a:pt x="256012" y="0"/>
                  </a:moveTo>
                  <a:cubicBezTo>
                    <a:pt x="397404" y="0"/>
                    <a:pt x="512024" y="114620"/>
                    <a:pt x="512024" y="256012"/>
                  </a:cubicBezTo>
                  <a:cubicBezTo>
                    <a:pt x="512024" y="397404"/>
                    <a:pt x="397404" y="512024"/>
                    <a:pt x="256012" y="512024"/>
                  </a:cubicBezTo>
                  <a:cubicBezTo>
                    <a:pt x="114620" y="512024"/>
                    <a:pt x="0" y="397404"/>
                    <a:pt x="0" y="256012"/>
                  </a:cubicBezTo>
                  <a:cubicBezTo>
                    <a:pt x="0" y="114620"/>
                    <a:pt x="114620" y="0"/>
                    <a:pt x="256012" y="0"/>
                  </a:cubicBezTo>
                  <a:close/>
                  <a:moveTo>
                    <a:pt x="152975" y="70733"/>
                  </a:moveTo>
                  <a:lnTo>
                    <a:pt x="274904" y="254103"/>
                  </a:lnTo>
                  <a:lnTo>
                    <a:pt x="152975" y="437472"/>
                  </a:lnTo>
                  <a:lnTo>
                    <a:pt x="274904" y="437472"/>
                  </a:lnTo>
                  <a:lnTo>
                    <a:pt x="396832" y="254103"/>
                  </a:lnTo>
                  <a:lnTo>
                    <a:pt x="274904" y="70733"/>
                  </a:lnTo>
                  <a:lnTo>
                    <a:pt x="152975" y="707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4"/>
          <p:cNvGrpSpPr/>
          <p:nvPr/>
        </p:nvGrpSpPr>
        <p:grpSpPr>
          <a:xfrm>
            <a:off x="1674242" y="4132071"/>
            <a:ext cx="643367" cy="540009"/>
            <a:chOff x="577018" y="2275102"/>
            <a:chExt cx="440711" cy="369910"/>
          </a:xfrm>
        </p:grpSpPr>
        <p:sp>
          <p:nvSpPr>
            <p:cNvPr id="192" name="Google Shape;192;p4"/>
            <p:cNvSpPr/>
            <p:nvPr/>
          </p:nvSpPr>
          <p:spPr>
            <a:xfrm>
              <a:off x="972947" y="2275102"/>
              <a:ext cx="44782" cy="36991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77018" y="2321872"/>
              <a:ext cx="280014" cy="280014"/>
            </a:xfrm>
            <a:custGeom>
              <a:avLst/>
              <a:gdLst/>
              <a:ahLst/>
              <a:cxnLst/>
              <a:rect l="l" t="t" r="r" b="b"/>
              <a:pathLst>
                <a:path w="512024" h="512024" extrusionOk="0">
                  <a:moveTo>
                    <a:pt x="256012" y="0"/>
                  </a:moveTo>
                  <a:cubicBezTo>
                    <a:pt x="397404" y="0"/>
                    <a:pt x="512024" y="114620"/>
                    <a:pt x="512024" y="256012"/>
                  </a:cubicBezTo>
                  <a:cubicBezTo>
                    <a:pt x="512024" y="397404"/>
                    <a:pt x="397404" y="512024"/>
                    <a:pt x="256012" y="512024"/>
                  </a:cubicBezTo>
                  <a:cubicBezTo>
                    <a:pt x="114620" y="512024"/>
                    <a:pt x="0" y="397404"/>
                    <a:pt x="0" y="256012"/>
                  </a:cubicBezTo>
                  <a:cubicBezTo>
                    <a:pt x="0" y="114620"/>
                    <a:pt x="114620" y="0"/>
                    <a:pt x="256012" y="0"/>
                  </a:cubicBezTo>
                  <a:close/>
                  <a:moveTo>
                    <a:pt x="152975" y="70733"/>
                  </a:moveTo>
                  <a:lnTo>
                    <a:pt x="274904" y="254103"/>
                  </a:lnTo>
                  <a:lnTo>
                    <a:pt x="152975" y="437472"/>
                  </a:lnTo>
                  <a:lnTo>
                    <a:pt x="274904" y="437472"/>
                  </a:lnTo>
                  <a:lnTo>
                    <a:pt x="396832" y="254103"/>
                  </a:lnTo>
                  <a:lnTo>
                    <a:pt x="274904" y="70733"/>
                  </a:lnTo>
                  <a:lnTo>
                    <a:pt x="152975" y="707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4"/>
          <p:cNvSpPr txBox="1"/>
          <p:nvPr/>
        </p:nvSpPr>
        <p:spPr>
          <a:xfrm>
            <a:off x="7086748" y="3134195"/>
            <a:ext cx="325849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Married Filing Jointly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$25,900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7086747" y="4092478"/>
            <a:ext cx="404113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Married Filing Separately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$12,950 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4"/>
          <p:cNvGrpSpPr/>
          <p:nvPr/>
        </p:nvGrpSpPr>
        <p:grpSpPr>
          <a:xfrm>
            <a:off x="6152226" y="3202507"/>
            <a:ext cx="643367" cy="540009"/>
            <a:chOff x="577018" y="2275102"/>
            <a:chExt cx="440711" cy="369910"/>
          </a:xfrm>
        </p:grpSpPr>
        <p:sp>
          <p:nvSpPr>
            <p:cNvPr id="197" name="Google Shape;197;p4"/>
            <p:cNvSpPr/>
            <p:nvPr/>
          </p:nvSpPr>
          <p:spPr>
            <a:xfrm>
              <a:off x="972947" y="2275102"/>
              <a:ext cx="44782" cy="36991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577018" y="2321872"/>
              <a:ext cx="280014" cy="280014"/>
            </a:xfrm>
            <a:custGeom>
              <a:avLst/>
              <a:gdLst/>
              <a:ahLst/>
              <a:cxnLst/>
              <a:rect l="l" t="t" r="r" b="b"/>
              <a:pathLst>
                <a:path w="512024" h="512024" extrusionOk="0">
                  <a:moveTo>
                    <a:pt x="256012" y="0"/>
                  </a:moveTo>
                  <a:cubicBezTo>
                    <a:pt x="397404" y="0"/>
                    <a:pt x="512024" y="114620"/>
                    <a:pt x="512024" y="256012"/>
                  </a:cubicBezTo>
                  <a:cubicBezTo>
                    <a:pt x="512024" y="397404"/>
                    <a:pt x="397404" y="512024"/>
                    <a:pt x="256012" y="512024"/>
                  </a:cubicBezTo>
                  <a:cubicBezTo>
                    <a:pt x="114620" y="512024"/>
                    <a:pt x="0" y="397404"/>
                    <a:pt x="0" y="256012"/>
                  </a:cubicBezTo>
                  <a:cubicBezTo>
                    <a:pt x="0" y="114620"/>
                    <a:pt x="114620" y="0"/>
                    <a:pt x="256012" y="0"/>
                  </a:cubicBezTo>
                  <a:close/>
                  <a:moveTo>
                    <a:pt x="152975" y="70733"/>
                  </a:moveTo>
                  <a:lnTo>
                    <a:pt x="274904" y="254103"/>
                  </a:lnTo>
                  <a:lnTo>
                    <a:pt x="152975" y="437472"/>
                  </a:lnTo>
                  <a:lnTo>
                    <a:pt x="274904" y="437472"/>
                  </a:lnTo>
                  <a:lnTo>
                    <a:pt x="396832" y="254103"/>
                  </a:lnTo>
                  <a:lnTo>
                    <a:pt x="274904" y="70733"/>
                  </a:lnTo>
                  <a:lnTo>
                    <a:pt x="152975" y="707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152225" y="4132071"/>
            <a:ext cx="643367" cy="540009"/>
            <a:chOff x="577018" y="2275102"/>
            <a:chExt cx="440711" cy="369910"/>
          </a:xfrm>
        </p:grpSpPr>
        <p:sp>
          <p:nvSpPr>
            <p:cNvPr id="200" name="Google Shape;200;p4"/>
            <p:cNvSpPr/>
            <p:nvPr/>
          </p:nvSpPr>
          <p:spPr>
            <a:xfrm>
              <a:off x="972947" y="2275102"/>
              <a:ext cx="44782" cy="36991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577018" y="2321872"/>
              <a:ext cx="280014" cy="280014"/>
            </a:xfrm>
            <a:custGeom>
              <a:avLst/>
              <a:gdLst/>
              <a:ahLst/>
              <a:cxnLst/>
              <a:rect l="l" t="t" r="r" b="b"/>
              <a:pathLst>
                <a:path w="512024" h="512024" extrusionOk="0">
                  <a:moveTo>
                    <a:pt x="256012" y="0"/>
                  </a:moveTo>
                  <a:cubicBezTo>
                    <a:pt x="397404" y="0"/>
                    <a:pt x="512024" y="114620"/>
                    <a:pt x="512024" y="256012"/>
                  </a:cubicBezTo>
                  <a:cubicBezTo>
                    <a:pt x="512024" y="397404"/>
                    <a:pt x="397404" y="512024"/>
                    <a:pt x="256012" y="512024"/>
                  </a:cubicBezTo>
                  <a:cubicBezTo>
                    <a:pt x="114620" y="512024"/>
                    <a:pt x="0" y="397404"/>
                    <a:pt x="0" y="256012"/>
                  </a:cubicBezTo>
                  <a:cubicBezTo>
                    <a:pt x="0" y="114620"/>
                    <a:pt x="114620" y="0"/>
                    <a:pt x="256012" y="0"/>
                  </a:cubicBezTo>
                  <a:close/>
                  <a:moveTo>
                    <a:pt x="152975" y="70733"/>
                  </a:moveTo>
                  <a:lnTo>
                    <a:pt x="274904" y="254103"/>
                  </a:lnTo>
                  <a:lnTo>
                    <a:pt x="152975" y="437472"/>
                  </a:lnTo>
                  <a:lnTo>
                    <a:pt x="274904" y="437472"/>
                  </a:lnTo>
                  <a:lnTo>
                    <a:pt x="396832" y="254103"/>
                  </a:lnTo>
                  <a:lnTo>
                    <a:pt x="274904" y="70733"/>
                  </a:lnTo>
                  <a:lnTo>
                    <a:pt x="152975" y="707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"/>
          <p:cNvSpPr txBox="1"/>
          <p:nvPr/>
        </p:nvSpPr>
        <p:spPr>
          <a:xfrm>
            <a:off x="2578764" y="4101312"/>
            <a:ext cx="307859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Household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$19,400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1138518" y="1743156"/>
            <a:ext cx="10382922" cy="61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following apply to </a:t>
            </a:r>
            <a:r>
              <a:rPr lang="en-US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worldwide income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2022 </a:t>
            </a:r>
            <a:r>
              <a:rPr lang="en-US" sz="1600" b="0" i="0" u="none" strike="noStrike" cap="non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(the tax return you’ll file in 2023)</a:t>
            </a:r>
            <a:r>
              <a:rPr lang="en-US" sz="1800" b="1" i="0" u="none" strike="noStrike" cap="none">
                <a:solidFill>
                  <a:srgbClr val="7F7F7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2400" b="1" i="0" u="none" strike="noStrike" cap="none">
              <a:solidFill>
                <a:srgbClr val="7F7F7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1138519" y="309438"/>
            <a:ext cx="888835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American who meets these  </a:t>
            </a:r>
            <a:r>
              <a:rPr lang="en-US" sz="3600" b="1" i="0" u="none" strike="noStrike" cap="none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minimum income thresholds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to file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sldNum" idx="12"/>
          </p:nvPr>
        </p:nvSpPr>
        <p:spPr>
          <a:xfrm>
            <a:off x="0" y="6275388"/>
            <a:ext cx="668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8616793" y="1798820"/>
            <a:ext cx="31797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FBAR, FinCEN Report 114</a:t>
            </a:r>
            <a:endParaRPr sz="2400">
              <a:solidFill>
                <a:srgbClr val="9FCD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8616793" y="2632556"/>
            <a:ext cx="28019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$10,000 USD equivalent at any time, across all accounts abroad</a:t>
            </a:r>
            <a:endParaRPr sz="18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r="-3"/>
          <a:stretch/>
        </p:blipFill>
        <p:spPr>
          <a:xfrm>
            <a:off x="668338" y="3555886"/>
            <a:ext cx="7546975" cy="330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1138519" y="309438"/>
            <a:ext cx="888835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3600"/>
              <a:buFont typeface="Arial"/>
              <a:buNone/>
            </a:pPr>
            <a:r>
              <a:rPr lang="en-US" sz="3600" b="1" u="none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FBAR </a:t>
            </a:r>
            <a:r>
              <a:rPr lang="en-US" sz="36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Filing Requirements</a:t>
            </a:r>
            <a:endParaRPr sz="3600" b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5007" y="1798820"/>
            <a:ext cx="7546975" cy="16301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17" name="Google Shape;217;p5"/>
          <p:cNvSpPr/>
          <p:nvPr/>
        </p:nvSpPr>
        <p:spPr>
          <a:xfrm rot="-804874">
            <a:off x="1820224" y="5144761"/>
            <a:ext cx="287159" cy="151558"/>
          </a:xfrm>
          <a:prstGeom prst="rect">
            <a:avLst/>
          </a:prstGeom>
          <a:solidFill>
            <a:srgbClr val="F6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5"/>
          <p:cNvGrpSpPr/>
          <p:nvPr/>
        </p:nvGrpSpPr>
        <p:grpSpPr>
          <a:xfrm>
            <a:off x="8616793" y="4028768"/>
            <a:ext cx="2937155" cy="1776287"/>
            <a:chOff x="8616793" y="4014913"/>
            <a:chExt cx="2937155" cy="1776287"/>
          </a:xfrm>
        </p:grpSpPr>
        <p:sp>
          <p:nvSpPr>
            <p:cNvPr id="219" name="Google Shape;219;p5"/>
            <p:cNvSpPr/>
            <p:nvPr/>
          </p:nvSpPr>
          <p:spPr>
            <a:xfrm>
              <a:off x="8616793" y="4014913"/>
              <a:ext cx="2937155" cy="17762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9219508" y="4163766"/>
              <a:ext cx="21992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Accounts Reported: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9216932" y="4506084"/>
              <a:ext cx="233701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✔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Checking &amp; Savings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✔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Investments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✔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Mortgage Offset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✔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Life Insurance with Savings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✔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Pension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✔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Signature Authority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138520" y="309438"/>
            <a:ext cx="7766330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Filing Deadlines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Americans Living Outside the U.S.</a:t>
            </a:r>
            <a:endParaRPr/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520" y="1931058"/>
            <a:ext cx="5799181" cy="4522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6"/>
          <p:cNvGrpSpPr/>
          <p:nvPr/>
        </p:nvGrpSpPr>
        <p:grpSpPr>
          <a:xfrm>
            <a:off x="7732340" y="2134675"/>
            <a:ext cx="3917557" cy="917680"/>
            <a:chOff x="5898777" y="2132622"/>
            <a:chExt cx="4885504" cy="917680"/>
          </a:xfrm>
        </p:grpSpPr>
        <p:sp>
          <p:nvSpPr>
            <p:cNvPr id="231" name="Google Shape;231;p6"/>
            <p:cNvSpPr txBox="1"/>
            <p:nvPr/>
          </p:nvSpPr>
          <p:spPr>
            <a:xfrm>
              <a:off x="5898781" y="2132622"/>
              <a:ext cx="488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April 17 (normally April </a:t>
              </a:r>
              <a:r>
                <a:rPr lang="en-US" sz="24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15</a:t>
              </a:r>
              <a:r>
                <a:rPr lang="en-US" sz="24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5898777" y="2496304"/>
              <a:ext cx="223384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Tax Return Due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FBAR Due </a:t>
              </a:r>
              <a:endParaRPr/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7732339" y="3429000"/>
            <a:ext cx="3370729" cy="638536"/>
            <a:chOff x="5898777" y="3460438"/>
            <a:chExt cx="4203566" cy="638536"/>
          </a:xfrm>
        </p:grpSpPr>
        <p:sp>
          <p:nvSpPr>
            <p:cNvPr id="234" name="Google Shape;234;p6"/>
            <p:cNvSpPr txBox="1"/>
            <p:nvPr/>
          </p:nvSpPr>
          <p:spPr>
            <a:xfrm>
              <a:off x="5898777" y="3460438"/>
              <a:ext cx="22338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June 15</a:t>
              </a:r>
              <a:endPara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5898777" y="3821975"/>
              <a:ext cx="42035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Tax Return Due for Expats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7732339" y="4413400"/>
            <a:ext cx="3850202" cy="923334"/>
            <a:chOff x="5898777" y="4469712"/>
            <a:chExt cx="4801506" cy="923334"/>
          </a:xfrm>
        </p:grpSpPr>
        <p:sp>
          <p:nvSpPr>
            <p:cNvPr id="237" name="Google Shape;237;p6"/>
            <p:cNvSpPr txBox="1"/>
            <p:nvPr/>
          </p:nvSpPr>
          <p:spPr>
            <a:xfrm>
              <a:off x="5898783" y="4469712"/>
              <a:ext cx="480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Oct 16 (normally Oct 15)</a:t>
              </a:r>
              <a:endPara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5898777" y="4839048"/>
              <a:ext cx="420356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Automatic Return Extension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Extended FBAR Filing</a:t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7732339" y="5713380"/>
            <a:ext cx="3765394" cy="677109"/>
            <a:chOff x="5898777" y="5711327"/>
            <a:chExt cx="4695745" cy="677109"/>
          </a:xfrm>
        </p:grpSpPr>
        <p:sp>
          <p:nvSpPr>
            <p:cNvPr id="240" name="Google Shape;240;p6"/>
            <p:cNvSpPr txBox="1"/>
            <p:nvPr/>
          </p:nvSpPr>
          <p:spPr>
            <a:xfrm>
              <a:off x="5898777" y="5711327"/>
              <a:ext cx="22338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Dec 15</a:t>
              </a:r>
              <a:endPara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5898777" y="6080659"/>
              <a:ext cx="46957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Additional (&amp; Final) Expat Extension</a:t>
              </a:r>
              <a:endParaRPr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6"/>
          <p:cNvSpPr txBox="1"/>
          <p:nvPr/>
        </p:nvSpPr>
        <p:spPr>
          <a:xfrm>
            <a:off x="7055753" y="2038071"/>
            <a:ext cx="5214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4000">
              <a:solidFill>
                <a:srgbClr val="9FCD3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7055753" y="3332393"/>
            <a:ext cx="5214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4000">
              <a:solidFill>
                <a:srgbClr val="9FCD3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7055753" y="4330049"/>
            <a:ext cx="5214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4000">
              <a:solidFill>
                <a:srgbClr val="9FCD3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7055752" y="5630025"/>
            <a:ext cx="5214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9FCD3A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4000">
              <a:solidFill>
                <a:srgbClr val="9FCD3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67870" y="0"/>
            <a:ext cx="848933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7203" y="0"/>
            <a:ext cx="303479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53" name="Google Shape;253;p7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5907742" y="3188097"/>
            <a:ext cx="5071210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4800"/>
              <a:buFont typeface="Arial"/>
              <a:buNone/>
            </a:pPr>
            <a:r>
              <a:rPr lang="en-US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Avoiding Double Taxation</a:t>
            </a:r>
            <a:endParaRPr/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7657" y="329082"/>
            <a:ext cx="2916473" cy="76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>
            <a:spLocks noGrp="1"/>
          </p:cNvSpPr>
          <p:nvPr>
            <p:ph type="sldNum" idx="12"/>
          </p:nvPr>
        </p:nvSpPr>
        <p:spPr>
          <a:xfrm>
            <a:off x="0" y="6274879"/>
            <a:ext cx="6678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2" name="Google Shape;262;p8"/>
          <p:cNvSpPr/>
          <p:nvPr/>
        </p:nvSpPr>
        <p:spPr>
          <a:xfrm>
            <a:off x="2234181" y="2666634"/>
            <a:ext cx="4001630" cy="1088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2367994" y="2817896"/>
            <a:ext cx="30809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Foreign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Tax Credit </a:t>
            </a:r>
            <a:r>
              <a:rPr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(Form 1116)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7496462" y="2673018"/>
            <a:ext cx="4001630" cy="1088921"/>
          </a:xfrm>
          <a:prstGeom prst="rect">
            <a:avLst/>
          </a:prstGeom>
          <a:solidFill>
            <a:srgbClr val="C7DE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7630275" y="2824279"/>
            <a:ext cx="40016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Foreign Earned Income Exclusion </a:t>
            </a:r>
            <a:r>
              <a:rPr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(Form 2555)</a:t>
            </a:r>
            <a:endParaRPr/>
          </a:p>
        </p:txBody>
      </p:sp>
      <p:sp>
        <p:nvSpPr>
          <p:cNvPr id="266" name="Google Shape;266;p8"/>
          <p:cNvSpPr txBox="1"/>
          <p:nvPr/>
        </p:nvSpPr>
        <p:spPr>
          <a:xfrm>
            <a:off x="1138519" y="309438"/>
            <a:ext cx="8865017" cy="17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But there’s good news!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can claim the </a:t>
            </a: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Foreign Tax Credit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Foreign Earned Income Exclusion</a:t>
            </a:r>
            <a:endParaRPr/>
          </a:p>
        </p:txBody>
      </p:sp>
      <p:pic>
        <p:nvPicPr>
          <p:cNvPr id="267" name="Google Shape;2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38519" y="2666420"/>
            <a:ext cx="1123510" cy="10890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69" name="Google Shape;269;p8"/>
          <p:cNvSpPr/>
          <p:nvPr/>
        </p:nvSpPr>
        <p:spPr>
          <a:xfrm>
            <a:off x="1138519" y="2666847"/>
            <a:ext cx="1122853" cy="1088922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144" y="2666847"/>
            <a:ext cx="1123510" cy="10890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1" name="Google Shape;271;p8"/>
          <p:cNvSpPr/>
          <p:nvPr/>
        </p:nvSpPr>
        <p:spPr>
          <a:xfrm>
            <a:off x="6400800" y="2673016"/>
            <a:ext cx="1122854" cy="1088922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1373756" y="2660354"/>
            <a:ext cx="667871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3" name="Google Shape;273;p8"/>
          <p:cNvSpPr txBox="1"/>
          <p:nvPr/>
        </p:nvSpPr>
        <p:spPr>
          <a:xfrm>
            <a:off x="6636036" y="2667171"/>
            <a:ext cx="667871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74" name="Google Shape;274;p8"/>
          <p:cNvSpPr txBox="1"/>
          <p:nvPr/>
        </p:nvSpPr>
        <p:spPr>
          <a:xfrm>
            <a:off x="6607285" y="4008131"/>
            <a:ext cx="47929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tax benefit </a:t>
            </a:r>
            <a:r>
              <a:rPr lang="en-US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allowing expats to exclude the first $112,000 of their income</a:t>
            </a: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With this form, one can also claim the Foreign Housing Exclusion. </a:t>
            </a:r>
            <a:endParaRPr/>
          </a:p>
        </p:txBody>
      </p:sp>
      <p:sp>
        <p:nvSpPr>
          <p:cNvPr id="275" name="Google Shape;275;p8"/>
          <p:cNvSpPr txBox="1"/>
          <p:nvPr/>
        </p:nvSpPr>
        <p:spPr>
          <a:xfrm>
            <a:off x="1317812" y="4008131"/>
            <a:ext cx="47929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nonrefundable tax credit for income taxes paid to a foreign government </a:t>
            </a: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a result of foreign income tax withholdings.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>
            <a:spLocks noGrp="1"/>
          </p:cNvSpPr>
          <p:nvPr>
            <p:ph type="sldNum" idx="12"/>
          </p:nvPr>
        </p:nvSpPr>
        <p:spPr>
          <a:xfrm>
            <a:off x="0" y="6275388"/>
            <a:ext cx="668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9</a:t>
            </a:fld>
            <a:endParaRPr sz="1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5852927" y="4225500"/>
            <a:ext cx="5432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</a:rPr>
              <a:t>Foreign Earned Income </a:t>
            </a:r>
            <a:r>
              <a:rPr lang="en-US" sz="2400" b="1">
                <a:solidFill>
                  <a:schemeClr val="accen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Exclusion</a:t>
            </a:r>
            <a:endParaRPr/>
          </a:p>
        </p:txBody>
      </p:sp>
      <p:sp>
        <p:nvSpPr>
          <p:cNvPr id="283" name="Google Shape;283;p9"/>
          <p:cNvSpPr txBox="1"/>
          <p:nvPr/>
        </p:nvSpPr>
        <p:spPr>
          <a:xfrm>
            <a:off x="5852927" y="4642534"/>
            <a:ext cx="15716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/>
          </a:p>
        </p:txBody>
      </p:sp>
      <p:sp>
        <p:nvSpPr>
          <p:cNvPr id="284" name="Google Shape;284;p9"/>
          <p:cNvSpPr txBox="1"/>
          <p:nvPr/>
        </p:nvSpPr>
        <p:spPr>
          <a:xfrm>
            <a:off x="5852927" y="5167148"/>
            <a:ext cx="48627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Must meet either the </a:t>
            </a:r>
            <a:r>
              <a:rPr lang="en-US" sz="1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Physical Presence Test </a:t>
            </a: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r>
              <a:rPr lang="en-US" sz="1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Bona Fide Residence Test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 only be applied to </a:t>
            </a:r>
            <a:r>
              <a:rPr lang="en-US" sz="1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earned income</a:t>
            </a: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(i.e. salaries, self-employment, wages).</a:t>
            </a:r>
            <a:endParaRPr/>
          </a:p>
        </p:txBody>
      </p:sp>
      <p:sp>
        <p:nvSpPr>
          <p:cNvPr id="285" name="Google Shape;285;p9"/>
          <p:cNvSpPr txBox="1"/>
          <p:nvPr/>
        </p:nvSpPr>
        <p:spPr>
          <a:xfrm>
            <a:off x="1138519" y="309438"/>
            <a:ext cx="11663081" cy="116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Which one should you choose?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D3A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9FCD3A"/>
                </a:solidFill>
                <a:latin typeface="Arial"/>
                <a:ea typeface="Arial"/>
                <a:cs typeface="Arial"/>
                <a:sym typeface="Arial"/>
              </a:rPr>
              <a:t>It depends!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circumstance is unique</a:t>
            </a:r>
            <a:endParaRPr/>
          </a:p>
        </p:txBody>
      </p:sp>
      <p:cxnSp>
        <p:nvCxnSpPr>
          <p:cNvPr id="286" name="Google Shape;286;p9"/>
          <p:cNvCxnSpPr/>
          <p:nvPr/>
        </p:nvCxnSpPr>
        <p:spPr>
          <a:xfrm rot="10800000" flipH="1">
            <a:off x="673100" y="5018117"/>
            <a:ext cx="11518900" cy="1035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241" y="385769"/>
            <a:ext cx="1611493" cy="4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9"/>
          <p:cNvSpPr txBox="1"/>
          <p:nvPr/>
        </p:nvSpPr>
        <p:spPr>
          <a:xfrm>
            <a:off x="5843215" y="1969616"/>
            <a:ext cx="5432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Foreign Tax Credit</a:t>
            </a:r>
            <a:endParaRPr/>
          </a:p>
        </p:txBody>
      </p:sp>
      <p:sp>
        <p:nvSpPr>
          <p:cNvPr id="289" name="Google Shape;289;p9"/>
          <p:cNvSpPr txBox="1"/>
          <p:nvPr/>
        </p:nvSpPr>
        <p:spPr>
          <a:xfrm>
            <a:off x="5843215" y="2386650"/>
            <a:ext cx="15716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5843215" y="2911264"/>
            <a:ext cx="48627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Only works if you’ve </a:t>
            </a:r>
            <a:r>
              <a:rPr lang="en-US" sz="1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paid foreign tax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 only be applied to foreign taxes paid on </a:t>
            </a:r>
            <a:r>
              <a:rPr lang="en-US" sz="1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foreign source income.</a:t>
            </a:r>
            <a:endParaRPr/>
          </a:p>
        </p:txBody>
      </p:sp>
      <p:cxnSp>
        <p:nvCxnSpPr>
          <p:cNvPr id="291" name="Google Shape;291;p9"/>
          <p:cNvCxnSpPr/>
          <p:nvPr/>
        </p:nvCxnSpPr>
        <p:spPr>
          <a:xfrm rot="10800000" flipH="1">
            <a:off x="663388" y="2762233"/>
            <a:ext cx="11518900" cy="1035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100" y="1839883"/>
            <a:ext cx="4572000" cy="503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perty Solution">
      <a:dk1>
        <a:srgbClr val="3C3C3C"/>
      </a:dk1>
      <a:lt1>
        <a:srgbClr val="FFFFFF"/>
      </a:lt1>
      <a:dk2>
        <a:srgbClr val="313C41"/>
      </a:dk2>
      <a:lt2>
        <a:srgbClr val="FFFFFF"/>
      </a:lt2>
      <a:accent1>
        <a:srgbClr val="A3C951"/>
      </a:accent1>
      <a:accent2>
        <a:srgbClr val="A3C73A"/>
      </a:accent2>
      <a:accent3>
        <a:srgbClr val="729B25"/>
      </a:accent3>
      <a:accent4>
        <a:srgbClr val="2D6409"/>
      </a:accent4>
      <a:accent5>
        <a:srgbClr val="2C4A28"/>
      </a:accent5>
      <a:accent6>
        <a:srgbClr val="1A28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Property Solution">
      <a:dk1>
        <a:srgbClr val="3C3C3C"/>
      </a:dk1>
      <a:lt1>
        <a:srgbClr val="FFFFFF"/>
      </a:lt1>
      <a:dk2>
        <a:srgbClr val="313C41"/>
      </a:dk2>
      <a:lt2>
        <a:srgbClr val="FFFFFF"/>
      </a:lt2>
      <a:accent1>
        <a:srgbClr val="A3C951"/>
      </a:accent1>
      <a:accent2>
        <a:srgbClr val="A3C73A"/>
      </a:accent2>
      <a:accent3>
        <a:srgbClr val="729B25"/>
      </a:accent3>
      <a:accent4>
        <a:srgbClr val="2D6409"/>
      </a:accent4>
      <a:accent5>
        <a:srgbClr val="2C4A28"/>
      </a:accent5>
      <a:accent6>
        <a:srgbClr val="1A28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Widescreen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Noto Sans</vt:lpstr>
      <vt:lpstr>Raleway</vt:lpstr>
      <vt:lpstr>Arial</vt:lpstr>
      <vt:lpstr>Noto Sans Symbols</vt:lpstr>
      <vt:lpstr>Lato</vt:lpstr>
      <vt:lpstr>Calibri</vt:lpstr>
      <vt:lpstr>Office Theme</vt:lpstr>
      <vt:lpstr>Custom Design</vt:lpstr>
      <vt:lpstr>Filing US Taxes in 2023</vt:lpstr>
      <vt:lpstr>PowerPoint Presentation</vt:lpstr>
      <vt:lpstr>Setting the Foundation</vt:lpstr>
      <vt:lpstr>PowerPoint Presentation</vt:lpstr>
      <vt:lpstr>PowerPoint Presentation</vt:lpstr>
      <vt:lpstr>PowerPoint Presentation</vt:lpstr>
      <vt:lpstr>Avoiding Double Taxation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Catching Up with Uncle Sam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Filing US Taxes in 2023</dc:title>
  <dc:creator>Septhania Rosandi</dc:creator>
  <cp:lastModifiedBy>Jackie Lange</cp:lastModifiedBy>
  <cp:revision>1</cp:revision>
  <dcterms:created xsi:type="dcterms:W3CDTF">2019-06-27T10:11:25Z</dcterms:created>
  <dcterms:modified xsi:type="dcterms:W3CDTF">2022-11-12T22:55:01Z</dcterms:modified>
</cp:coreProperties>
</file>